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43" r:id="rId2"/>
  </p:sldMasterIdLst>
  <p:notesMasterIdLst>
    <p:notesMasterId r:id="rId10"/>
  </p:notesMasterIdLst>
  <p:sldIdLst>
    <p:sldId id="316" r:id="rId3"/>
    <p:sldId id="256" r:id="rId4"/>
    <p:sldId id="257" r:id="rId5"/>
    <p:sldId id="2474" r:id="rId6"/>
    <p:sldId id="2475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411AF-14A2-46DD-9044-BE531E85BD9B}" v="5" dt="2021-05-26T16:29:33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6EC3-8391-49EA-954D-D4C3A168AB7F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D32F-FAD0-4652-B12F-8A7412690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F9DE-830E-4CED-B1CE-BE266A1F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79B8D-6B5A-4F56-A18E-197DB336F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D67A3-367A-49B6-AE9F-D0C864C5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A9B9E-EF11-4AD2-B8F8-1E10177B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3579-0C2C-452C-BE47-71AC34B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2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13D2-E1F0-4FE7-9169-ED683C40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2F8C1-8458-4764-99F9-64FB7ABAB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9E5A-EAAE-44A9-A03C-D18F6113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AB47-AAEE-4341-8D85-B424367A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EEFE-36B0-405D-960A-A23DCC7D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5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D6D28-C1EC-4D3A-9ADA-A6F4DBF0B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FC884-CAA3-4166-A419-93FC2ADE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F916-4EFF-4000-BAF7-8D6FD477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3619-9E99-43F6-BD35-3ED4F9A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8228-B74D-4CDA-ABCC-8218464D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0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95F69D-91FF-4579-9133-E20063DE76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74" y="1916971"/>
            <a:ext cx="7741739" cy="1835150"/>
          </a:xfrm>
        </p:spPr>
        <p:txBody>
          <a:bodyPr>
            <a:noAutofit/>
          </a:bodyPr>
          <a:lstStyle>
            <a:lvl1pPr marL="0" indent="0">
              <a:buNone/>
              <a:defRPr sz="6600">
                <a:latin typeface="Nobel Bold" panose="02000803040000020004" pitchFamily="50" charset="0"/>
              </a:defRPr>
            </a:lvl1pPr>
          </a:lstStyle>
          <a:p>
            <a:pPr lvl="0"/>
            <a:r>
              <a:rPr lang="en-GB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69879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954030-4891-4934-9143-75075432B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28" y="1277995"/>
            <a:ext cx="7524750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tx1"/>
                </a:solidFill>
                <a:latin typeface="Nobel Bold" panose="02000803040000020004" pitchFamily="50" charset="0"/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B8BAC09-D2C3-4EE8-BCC6-871B907CA4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428" y="2709444"/>
            <a:ext cx="7524750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i="0">
                <a:solidFill>
                  <a:schemeClr val="tx1"/>
                </a:solidFill>
                <a:latin typeface="Nobel Regular" panose="02000603030000020004" pitchFamily="50" charset="0"/>
              </a:defRPr>
            </a:lvl1pPr>
          </a:lstStyle>
          <a:p>
            <a:pPr lvl="0"/>
            <a:r>
              <a:rPr lang="en-GB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4404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976F-A7D3-4A76-9E05-C65812FD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4523-78A5-414B-9587-6AD6E5025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0EA92-CFC3-4A21-9461-31790E40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B3A1-DF2A-498B-ACA1-F9EE8341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6C84-DE7F-466D-8F44-37B7FB93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41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9CF-9454-4D50-8DCB-03D36B67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0C906-8B09-4ACD-9352-04419167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A9E7-F9F4-4324-A717-CF933394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424-3947-424D-B33A-9CEC0C2B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03CF-E152-4AE6-9DC2-8ACBEC7B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ACD1-7184-445D-882A-638EFB1B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7358F-9B1B-41F3-A1FF-E73D95DDC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1D828-01BB-4752-ABD5-B1C7E9509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78000-5FF9-44CE-AF3D-3F541118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33FB3-EF94-404C-B395-03315B7C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57AA1-81AB-424B-AFD6-F06F5A1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A886-3BAB-46C2-A8A3-0D947983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4B90C-DF14-4F79-B4EA-8BBBB505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E2BA5-5355-4952-AF85-6C3175CB7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95EA0-1F3E-4949-90E1-F837764B3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4BED8-A14C-4797-A9D1-BF893BF67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342EC-8207-42EF-8CA0-533C4231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E74FBF-2AC9-45B0-B6ED-911285C5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4C78F-F988-45A3-A990-C220950D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3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4177-FC05-4EA3-91CC-D2FFB4AB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77A9B-A6B3-4446-A3D0-461F12A1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0301F-C5C7-4EE8-8795-5D56F36E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FC60D-E906-4C33-B98B-6DC76003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0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68AF7-0027-442E-A5FB-FF8B39A4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2F9F3-D696-42CC-A670-45678FE7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60C39-AA7F-4A6A-80C8-E767A2D9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6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8CBA-4281-47EE-B659-615E0222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4D9F-6DD5-49D0-9C59-B573054B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68723-0784-48AB-B9E8-8EC905E48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4B89-77B1-4093-8559-5F23220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0DF2F-B04A-4D1C-985E-1BCE6E82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7E8C-4A85-4A48-B628-2C2E2F80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BDDE-F261-40E7-8DBF-A143011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93EF-27D3-467B-BB23-AE8937F33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AECFF-A972-482D-AC6D-37AC07A01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909B1-FE66-4776-83DD-944066C3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955FC-DCC4-4581-AE0B-1AA0A2E5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93739-3BDB-4C27-9C22-118F9599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8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2BED4-6680-4CFE-B20E-086865F1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074CC-1F5B-43FA-AA2D-09C11CEE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2AD7C-D1BE-45CF-8963-04D303CAA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FE1E-442D-40EE-9842-C94EAEB92E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605E-0AEC-4191-B6D6-F7ADEEF08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3946-A166-4095-881D-0399189DD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1918-EADC-48E1-B3D2-1B674E5C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204B3E-305B-4513-B25C-397B35A6FCD6}"/>
              </a:ext>
            </a:extLst>
          </p:cNvPr>
          <p:cNvSpPr txBox="1">
            <a:spLocks/>
          </p:cNvSpPr>
          <p:nvPr/>
        </p:nvSpPr>
        <p:spPr>
          <a:xfrm>
            <a:off x="616428" y="3929120"/>
            <a:ext cx="7524750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i="0" kern="1200">
                <a:solidFill>
                  <a:schemeClr val="tx1"/>
                </a:solidFill>
                <a:latin typeface="Nobel Regular" panose="02000603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bel Regular" panose="02000603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71DD5-2ACF-4603-8AB9-65A4E0DAB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428" y="1881130"/>
            <a:ext cx="7524750" cy="24574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Sharing Good Practice – What Next After Kickstart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137BED-FFA0-4A9C-AA6C-27FE2FA86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28" y="4338580"/>
            <a:ext cx="7524750" cy="1800225"/>
          </a:xfrm>
        </p:spPr>
        <p:txBody>
          <a:bodyPr>
            <a:normAutofit/>
          </a:bodyPr>
          <a:lstStyle/>
          <a:p>
            <a:r>
              <a:rPr lang="en-GB" sz="4400" dirty="0"/>
              <a:t>Elizabeth Flegg</a:t>
            </a:r>
          </a:p>
        </p:txBody>
      </p:sp>
    </p:spTree>
    <p:extLst>
      <p:ext uri="{BB962C8B-B14F-4D97-AF65-F5344CB8AC3E}">
        <p14:creationId xmlns:p14="http://schemas.microsoft.com/office/powerpoint/2010/main" val="269950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2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26ECE-0A94-4C9A-9F18-215957991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742" y="1025543"/>
            <a:ext cx="4846320" cy="2898648"/>
          </a:xfrm>
        </p:spPr>
        <p:txBody>
          <a:bodyPr>
            <a:normAutofit/>
          </a:bodyPr>
          <a:lstStyle/>
          <a:p>
            <a:r>
              <a:rPr lang="en-GB" sz="5400" dirty="0"/>
              <a:t>Sharing Good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99A7E-E7FB-4690-9E35-E88BA8920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/>
              <a:t>What Next After Kickstart? </a:t>
            </a:r>
          </a:p>
          <a:p>
            <a:pPr algn="ctr">
              <a:lnSpc>
                <a:spcPct val="100000"/>
              </a:lnSpc>
            </a:pPr>
            <a:r>
              <a:rPr lang="en-GB" sz="2400" b="1"/>
              <a:t>(A DWP/WSCC/SEAAN joint project)</a:t>
            </a:r>
            <a:endParaRPr lang="en-GB" sz="2400" b="1" dirty="0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B96466-0F65-4918-A267-25BE954ED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6" y="811714"/>
            <a:ext cx="5441001" cy="1904350"/>
          </a:xfrm>
          <a:prstGeom prst="rect">
            <a:avLst/>
          </a:prstGeom>
        </p:spPr>
      </p:pic>
      <p:sp>
        <p:nvSpPr>
          <p:cNvPr id="55" name="Rectangle 46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Holding hands">
            <a:extLst>
              <a:ext uri="{FF2B5EF4-FFF2-40B4-BE49-F238E27FC236}">
                <a16:creationId xmlns:a16="http://schemas.microsoft.com/office/drawing/2014/main" id="{D459E83D-AE1A-4318-86FC-817930E8D2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5" y="3522180"/>
            <a:ext cx="4709903" cy="3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6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One glowing fluorescent bulb amonst unlit incandescent bulbs">
            <a:extLst>
              <a:ext uri="{FF2B5EF4-FFF2-40B4-BE49-F238E27FC236}">
                <a16:creationId xmlns:a16="http://schemas.microsoft.com/office/drawing/2014/main" id="{EE3A67E1-CB14-413D-BE89-167202A6E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10288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8A5A-5D39-4F54-B577-BA5A1B28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 dirty="0"/>
              <a:t>The Idea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76E5-E93C-4A31-9456-F7FB228C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2200" dirty="0"/>
              <a:t>What: Joint project between DWP and WSCC to progress Kickstart candidates onto Apprenticeships in West Sussex</a:t>
            </a:r>
          </a:p>
          <a:p>
            <a:r>
              <a:rPr lang="en-GB" sz="2200" dirty="0"/>
              <a:t>How: Teams with use of breakout rooms</a:t>
            </a:r>
          </a:p>
          <a:p>
            <a:r>
              <a:rPr lang="en-GB" sz="2200" dirty="0"/>
              <a:t>Who: Target audience: SMEs</a:t>
            </a:r>
          </a:p>
          <a:p>
            <a:r>
              <a:rPr lang="en-GB" sz="2200" dirty="0"/>
              <a:t>How: 45 minute webinar with guest speakers and ongoing one to one support</a:t>
            </a:r>
          </a:p>
          <a:p>
            <a:r>
              <a:rPr lang="en-GB" sz="2200" dirty="0"/>
              <a:t>When: Four different dates and times available between May 2021 and March 2022.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5884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EB04F4EE-E520-4410-999E-85C0F10E9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" r="16817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5204D-8761-4110-9607-01CE60AE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 dirty="0"/>
              <a:t>The Players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3F6F-13D9-4705-99BE-B8CC5864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308889"/>
            <a:ext cx="5065776" cy="3616424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 dirty="0"/>
              <a:t>DWP invited Employers with Kickstart candidates in month 4 or 5 of their placement</a:t>
            </a:r>
          </a:p>
          <a:p>
            <a:r>
              <a:rPr lang="en-GB" sz="2000" dirty="0"/>
              <a:t>WSCC provided apprenticeship ‘experts’ to present key information at the webinar</a:t>
            </a:r>
          </a:p>
          <a:p>
            <a:r>
              <a:rPr lang="en-GB" sz="2000" dirty="0"/>
              <a:t>SE AAN updated SME slides for transfers/incentive and designed a supporting digital ‘What Next After Kickstart’ brochure</a:t>
            </a:r>
          </a:p>
          <a:p>
            <a:r>
              <a:rPr lang="en-GB" sz="2000" dirty="0"/>
              <a:t>Kickstart gateways involved to encourage participation of employers</a:t>
            </a:r>
          </a:p>
        </p:txBody>
      </p:sp>
    </p:spTree>
    <p:extLst>
      <p:ext uri="{BB962C8B-B14F-4D97-AF65-F5344CB8AC3E}">
        <p14:creationId xmlns:p14="http://schemas.microsoft.com/office/powerpoint/2010/main" val="258311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Picture 4" descr="Glasses on top of a book">
            <a:extLst>
              <a:ext uri="{FF2B5EF4-FFF2-40B4-BE49-F238E27FC236}">
                <a16:creationId xmlns:a16="http://schemas.microsoft.com/office/drawing/2014/main" id="{547EA4BA-06C9-437E-BCB3-56328197C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" r="27362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2" name="Freeform: Shape 3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4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990A3-15A0-47B2-829B-1921BA29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/>
              <a:t>The Content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351C-8711-45F6-AB2F-B150355E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344378"/>
            <a:ext cx="5065776" cy="365713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Introduction by DWP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Apprenticeship facts – WSCC Apprenticeship ‘experts’ including searching for standards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AAN Employer presentation- the benefits of Apprenticeships (RSPCA)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YAAN presentation- what my apprenticeship has meant to me (NHS)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Statistics- why apprenticeships work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Q and A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Breakout Sessions for Advocacy</a:t>
            </a:r>
          </a:p>
        </p:txBody>
      </p:sp>
    </p:spTree>
    <p:extLst>
      <p:ext uri="{BB962C8B-B14F-4D97-AF65-F5344CB8AC3E}">
        <p14:creationId xmlns:p14="http://schemas.microsoft.com/office/powerpoint/2010/main" val="98184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51EE2FA0-07C1-4776-A81B-A183A69AB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59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AF6B4-3409-46F5-8712-D247AE8A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/>
              <a:t>The Follow 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0D38-CA8E-41E5-B9DF-7F68BB04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200" dirty="0"/>
              <a:t>Non attendees all contacted with alternative dates and times. 39 attended including DWP, Gateway providers and WSCC representatives</a:t>
            </a:r>
          </a:p>
          <a:p>
            <a:r>
              <a:rPr lang="en-GB" sz="2200" dirty="0"/>
              <a:t>Sectors attending included Waste Management, Catering, Manufacturing and Animal Care</a:t>
            </a:r>
          </a:p>
          <a:p>
            <a:r>
              <a:rPr lang="en-GB" sz="2200" dirty="0"/>
              <a:t>Ongoing one to one advocacy offered</a:t>
            </a:r>
          </a:p>
          <a:p>
            <a:r>
              <a:rPr lang="en-GB" sz="2200" dirty="0"/>
              <a:t>SEAAN ‘What Next After Kickstart?’ brochure distributed to all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6027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6E0D0-D3CC-4D3F-A6E5-2F5B97B6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Booklet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E54E3-B27D-4CFC-9B12-5BF6F6455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Supporting digital brochure ‘</a:t>
            </a:r>
            <a:r>
              <a:rPr lang="en-GB" sz="2000" b="1" dirty="0"/>
              <a:t>What Next After Kickstart</a:t>
            </a:r>
            <a:r>
              <a:rPr lang="en-GB" sz="2000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Directly Connects Kickstart scheme to apprenticeships ref. pay, contract type,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to find a provider and apprenticeship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Gives advice on how to source a local levy payer to get a transfer</a:t>
            </a:r>
          </a:p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54E92-DCE0-456E-8346-77A70820C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" r="3947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297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Nobel Bold</vt:lpstr>
      <vt:lpstr>Nobel Regular</vt:lpstr>
      <vt:lpstr>1_Office Theme</vt:lpstr>
      <vt:lpstr>AccentBoxVTI</vt:lpstr>
      <vt:lpstr>PowerPoint Presentation</vt:lpstr>
      <vt:lpstr>Sharing Good Practice</vt:lpstr>
      <vt:lpstr>The Idea</vt:lpstr>
      <vt:lpstr>The Players</vt:lpstr>
      <vt:lpstr>The Content</vt:lpstr>
      <vt:lpstr>The Follow Up</vt:lpstr>
      <vt:lpstr>The Booklet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CHAPMAN-WADE, Emily</dc:creator>
  <cp:lastModifiedBy>George Ritchie</cp:lastModifiedBy>
  <cp:revision>6</cp:revision>
  <dcterms:created xsi:type="dcterms:W3CDTF">2020-10-26T09:09:05Z</dcterms:created>
  <dcterms:modified xsi:type="dcterms:W3CDTF">2021-06-16T13:42:31Z</dcterms:modified>
</cp:coreProperties>
</file>